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2" r:id="rId3"/>
    <p:sldId id="284" r:id="rId4"/>
    <p:sldId id="285" r:id="rId5"/>
    <p:sldId id="286" r:id="rId6"/>
    <p:sldId id="287" r:id="rId7"/>
    <p:sldId id="288" r:id="rId8"/>
    <p:sldId id="257" r:id="rId9"/>
    <p:sldId id="258" r:id="rId10"/>
    <p:sldId id="259" r:id="rId11"/>
    <p:sldId id="260" r:id="rId12"/>
    <p:sldId id="303" r:id="rId13"/>
    <p:sldId id="261" r:id="rId14"/>
    <p:sldId id="262" r:id="rId15"/>
    <p:sldId id="263" r:id="rId16"/>
    <p:sldId id="264" r:id="rId17"/>
    <p:sldId id="265" r:id="rId18"/>
    <p:sldId id="304" r:id="rId19"/>
    <p:sldId id="266" r:id="rId20"/>
    <p:sldId id="267" r:id="rId21"/>
    <p:sldId id="305" r:id="rId22"/>
    <p:sldId id="307" r:id="rId23"/>
    <p:sldId id="308" r:id="rId24"/>
    <p:sldId id="306" r:id="rId25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600" autoAdjust="0"/>
  </p:normalViewPr>
  <p:slideViewPr>
    <p:cSldViewPr snapToGrid="0">
      <p:cViewPr varScale="1">
        <p:scale>
          <a:sx n="103" d="100"/>
          <a:sy n="103" d="100"/>
        </p:scale>
        <p:origin x="-83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103A-DFFA-44AD-90EE-A44822ABC0BF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ABA1B-370A-4350-A2B1-029A4B2E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DFE7E6-E9C0-44F9-A1C6-9103D7A8EE5B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16BA1-D940-4A3D-8EE9-E13673E1B890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6985" indent="-226985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00476" y="10213976"/>
            <a:ext cx="29083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/>
            <a:fld id="{E0170BE0-A9D6-4E27-A746-C48D71DC8297}" type="slidenum">
              <a:rPr lang="ru-RU" altLang="ru-RU" sz="1200"/>
              <a:pPr algn="r"/>
              <a:t>5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24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6FA53D-809E-42FC-B33B-BC89E1051088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00476" y="10213976"/>
            <a:ext cx="29083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/>
            <a:fld id="{6D8CBBEB-CD29-46CE-B2CE-D2A8952D4CCD}" type="slidenum">
              <a:rPr lang="ru-RU" altLang="ru-RU" sz="1200"/>
              <a:pPr algn="r"/>
              <a:t>7</a:t>
            </a:fld>
            <a:endParaRPr lang="ru-RU" alt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  <p:sldLayoutId id="2147483664" r:id="rId13"/>
    <p:sldLayoutId id="214748366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8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9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0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1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1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1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16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17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1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Worksheet18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19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4.xls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5.xls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Excel_97-2003_Worksheet6.xls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7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" descr="57f04bcb7d30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2147888"/>
            <a:ext cx="40274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60804" y="65373"/>
            <a:ext cx="8461109" cy="18002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Муниципальное образование Куйтунский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4525" y="2086235"/>
            <a:ext cx="756198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Бюджет  </a:t>
            </a:r>
            <a:r>
              <a:rPr lang="ru-RU" sz="4400" b="1" i="1" dirty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на 2019 г. и плановый период 2020-2021 </a:t>
            </a:r>
            <a:r>
              <a:rPr lang="ru-RU" sz="4400" b="1" i="1" dirty="0" smtClean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гг</a:t>
            </a:r>
            <a:r>
              <a:rPr lang="ru-RU" sz="4400" b="1" i="1" dirty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.</a:t>
            </a:r>
          </a:p>
        </p:txBody>
      </p:sp>
      <p:pic>
        <p:nvPicPr>
          <p:cNvPr id="10247" name="Рисунок 6" descr="Безымянный.JP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0" y="9144"/>
            <a:ext cx="1914525" cy="2339975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9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8323"/>
            <a:ext cx="12349018" cy="69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1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8893175" cy="1341438"/>
          </a:xfrm>
        </p:spPr>
        <p:txBody>
          <a:bodyPr/>
          <a:lstStyle/>
          <a:p>
            <a:pPr algn="ctr" eaLnBrk="1" hangingPunct="1"/>
            <a:r>
              <a:rPr lang="ru-RU" altLang="ru-RU" sz="2500" b="1" i="1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altLang="ru-RU" sz="2500" b="1" i="1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2500" b="1" i="1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район по разделам классификации расходов бюджетов Российской Федерации на 2019 год</a:t>
            </a:r>
            <a:endParaRPr lang="ru-RU" sz="2500" i="1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89" name="Object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2715618"/>
              </p:ext>
            </p:extLst>
          </p:nvPr>
        </p:nvGraphicFramePr>
        <p:xfrm>
          <a:off x="3732213" y="1893888"/>
          <a:ext cx="8302625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7" name="Лист" r:id="rId4" imgW="8610696" imgH="3924414" progId="Excel.Sheet.8">
                  <p:embed/>
                </p:oleObj>
              </mc:Choice>
              <mc:Fallback>
                <p:oleObj name="Лист" r:id="rId4" imgW="8610696" imgH="3924414" progId="Excel.Sheet.8">
                  <p:embed/>
                  <p:pic>
                    <p:nvPicPr>
                      <p:cNvPr id="0" name="Picture 2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1893888"/>
                        <a:ext cx="8302625" cy="3784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7000"/>
              </a:srgbClr>
            </a:outerShdw>
          </a:effectLst>
        </p:spPr>
      </p:pic>
      <p:sp>
        <p:nvSpPr>
          <p:cNvPr id="37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893175" cy="1196975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2019 год и плановый период 2020-2021 гг. по разделу 01 «Общегосударственные вопросы»</a:t>
            </a:r>
          </a:p>
        </p:txBody>
      </p:sp>
      <p:sp>
        <p:nvSpPr>
          <p:cNvPr id="37917" name="TextBox 7"/>
          <p:cNvSpPr txBox="1">
            <a:spLocks noChangeArrowheads="1"/>
          </p:cNvSpPr>
          <p:nvPr/>
        </p:nvSpPr>
        <p:spPr bwMode="auto">
          <a:xfrm>
            <a:off x="3143250" y="306863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7914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477922"/>
              </p:ext>
            </p:extLst>
          </p:nvPr>
        </p:nvGraphicFramePr>
        <p:xfrm>
          <a:off x="3621088" y="1098550"/>
          <a:ext cx="8091487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2" name="Лист" r:id="rId4" imgW="9191541" imgH="6048219" progId="Excel.Sheet.8">
                  <p:embed/>
                </p:oleObj>
              </mc:Choice>
              <mc:Fallback>
                <p:oleObj name="Лист" r:id="rId4" imgW="9191541" imgH="6048219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1098550"/>
                        <a:ext cx="8091487" cy="5035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86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5418" y="286327"/>
            <a:ext cx="8506691" cy="1394691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 бюджетных ассигнований на 2019 год и плановый период 2020-2021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 разделу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«Национальная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деятельность»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818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146880"/>
              </p:ext>
            </p:extLst>
          </p:nvPr>
        </p:nvGraphicFramePr>
        <p:xfrm>
          <a:off x="3676650" y="2549525"/>
          <a:ext cx="8154988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9" name="Лист" r:id="rId4" imgW="9515511" imgH="3543257" progId="Excel.Sheet.8">
                  <p:embed/>
                </p:oleObj>
              </mc:Choice>
              <mc:Fallback>
                <p:oleObj name="Лист" r:id="rId4" imgW="9515511" imgH="354325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549525"/>
                        <a:ext cx="8154988" cy="2889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65" name="Picture 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45" y="1671782"/>
            <a:ext cx="2576946" cy="2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941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4588" y="139700"/>
            <a:ext cx="8172450" cy="1320800"/>
          </a:xfrm>
        </p:spPr>
        <p:txBody>
          <a:bodyPr/>
          <a:lstStyle/>
          <a:p>
            <a:pPr algn="ctr" eaLnBrk="1" hangingPunct="1"/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 бюджетных ассигнований на 2019 год и плановый период 2020-2021 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 разделу 04 «Национальная экономика»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548685"/>
              </p:ext>
            </p:extLst>
          </p:nvPr>
        </p:nvGraphicFramePr>
        <p:xfrm>
          <a:off x="3122613" y="1497013"/>
          <a:ext cx="8655050" cy="466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6" name="Лист" r:id="rId4" imgW="8620281" imgH="4095608" progId="Excel.Sheet.8">
                  <p:embed/>
                </p:oleObj>
              </mc:Choice>
              <mc:Fallback>
                <p:oleObj name="Лист" r:id="rId4" imgW="8620281" imgH="4095608" progId="Excel.Sheet.8">
                  <p:embed/>
                  <p:pic>
                    <p:nvPicPr>
                      <p:cNvPr id="0" name="Pictur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1497013"/>
                        <a:ext cx="8655050" cy="4668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6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88"/>
            <a:ext cx="903605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бюджетных ассигнований за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по разделу 05 «Жилищно-коммунальное хозяйство»</a:t>
            </a:r>
          </a:p>
        </p:txBody>
      </p:sp>
      <p:graphicFrame>
        <p:nvGraphicFramePr>
          <p:cNvPr id="39961" name="Object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549274"/>
              </p:ext>
            </p:extLst>
          </p:nvPr>
        </p:nvGraphicFramePr>
        <p:xfrm>
          <a:off x="3681413" y="1458913"/>
          <a:ext cx="7435850" cy="422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0" name="Лист" r:id="rId4" imgW="8019882" imgH="4552765" progId="Excel.Sheet.8">
                  <p:embed/>
                </p:oleObj>
              </mc:Choice>
              <mc:Fallback>
                <p:oleObj name="Лист" r:id="rId4" imgW="8019882" imgH="4552765" progId="Excel.Sheet.8">
                  <p:embed/>
                  <p:pic>
                    <p:nvPicPr>
                      <p:cNvPr id="0" name="Picture 2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1458913"/>
                        <a:ext cx="7435850" cy="4221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4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418840"/>
              </p:ext>
            </p:extLst>
          </p:nvPr>
        </p:nvGraphicFramePr>
        <p:xfrm>
          <a:off x="3435350" y="938213"/>
          <a:ext cx="8488363" cy="555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3" name="Лист" r:id="rId4" imgW="8058222" imgH="5515060" progId="Excel.Sheet.8">
                  <p:embed/>
                </p:oleObj>
              </mc:Choice>
              <mc:Fallback>
                <p:oleObj name="Лист" r:id="rId4" imgW="8058222" imgH="5515060" progId="Excel.Sheet.8">
                  <p:embed/>
                  <p:pic>
                    <p:nvPicPr>
                      <p:cNvPr id="0" name="Picture 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938213"/>
                        <a:ext cx="8488363" cy="5554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642350" cy="1066800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2019 год и плановый период 2020-2021 гг. по разделу 07 «Образование»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008" name="Object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1572291"/>
              </p:ext>
            </p:extLst>
          </p:nvPr>
        </p:nvGraphicFramePr>
        <p:xfrm>
          <a:off x="3768725" y="2263775"/>
          <a:ext cx="7731125" cy="381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8" name="Лист" r:id="rId4" imgW="8077392" imgH="3981606" progId="Excel.Sheet.8">
                  <p:embed/>
                </p:oleObj>
              </mc:Choice>
              <mc:Fallback>
                <p:oleObj name="Лист" r:id="rId4" imgW="8077392" imgH="3981606" progId="Excel.Sheet.8">
                  <p:embed/>
                  <p:pic>
                    <p:nvPicPr>
                      <p:cNvPr id="0" name="Picture 2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5" y="2263775"/>
                        <a:ext cx="7731125" cy="3811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0" y="193675"/>
            <a:ext cx="8316913" cy="9080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бюджетных ассигнований на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по разделу 08 «Культура и кинематография»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32" name="Object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5550242"/>
              </p:ext>
            </p:extLst>
          </p:nvPr>
        </p:nvGraphicFramePr>
        <p:xfrm>
          <a:off x="2566988" y="1919288"/>
          <a:ext cx="9366250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1" name="Лист" r:id="rId4" imgW="9315378" imgH="3972010" progId="Excel.Sheet.8">
                  <p:embed/>
                </p:oleObj>
              </mc:Choice>
              <mc:Fallback>
                <p:oleObj name="Лист" r:id="rId4" imgW="9315378" imgH="3972010" progId="Excel.Sheet.8">
                  <p:embed/>
                  <p:pic>
                    <p:nvPicPr>
                      <p:cNvPr id="0" name="Picture 2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919288"/>
                        <a:ext cx="9366250" cy="3994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888" y="142875"/>
            <a:ext cx="8964612" cy="9080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бюджетных ассигнований на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по разделу 10 «Социальная политика»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82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бюджетных ассигнований на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по разделу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«Физическая культура и спорт»</a:t>
            </a: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612991"/>
              </p:ext>
            </p:extLst>
          </p:nvPr>
        </p:nvGraphicFramePr>
        <p:xfrm>
          <a:off x="3731490" y="1080655"/>
          <a:ext cx="8054109" cy="5292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6" name="Лист" r:id="rId4" imgW="8696193" imgH="4343571" progId="Excel.Sheet.8">
                  <p:embed/>
                </p:oleObj>
              </mc:Choice>
              <mc:Fallback>
                <p:oleObj name="Лист" r:id="rId4" imgW="8696193" imgH="434357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1490" y="1080655"/>
                        <a:ext cx="8054109" cy="52924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9126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82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бюджетных ассигнований на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по разделу 13 «Обслуживание муниципального долга»</a:t>
            </a:r>
          </a:p>
        </p:txBody>
      </p:sp>
      <p:graphicFrame>
        <p:nvGraphicFramePr>
          <p:cNvPr id="5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195866"/>
              </p:ext>
            </p:extLst>
          </p:nvPr>
        </p:nvGraphicFramePr>
        <p:xfrm>
          <a:off x="3500582" y="1653309"/>
          <a:ext cx="8072582" cy="430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8" name="Лист" r:id="rId4" imgW="9258252" imgH="4295590" progId="Excel.Sheet.8">
                  <p:embed/>
                </p:oleObj>
              </mc:Choice>
              <mc:Fallback>
                <p:oleObj name="Лист" r:id="rId4" imgW="9258252" imgH="429559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582" y="1653309"/>
                        <a:ext cx="8072582" cy="43041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493200"/>
              </p:ext>
            </p:extLst>
          </p:nvPr>
        </p:nvGraphicFramePr>
        <p:xfrm>
          <a:off x="2373313" y="0"/>
          <a:ext cx="789940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9" name="Document" r:id="rId4" imgW="6545336" imgH="3681102" progId="Word.Document.8">
                  <p:embed/>
                </p:oleObj>
              </mc:Choice>
              <mc:Fallback>
                <p:oleObj name="Document" r:id="rId4" imgW="6545336" imgH="3681102" progId="Word.Documen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0"/>
                        <a:ext cx="7899400" cy="442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6" descr="106534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6655" y="3617914"/>
            <a:ext cx="6539345" cy="324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80" name="Object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2121226"/>
              </p:ext>
            </p:extLst>
          </p:nvPr>
        </p:nvGraphicFramePr>
        <p:xfrm>
          <a:off x="3651250" y="1944688"/>
          <a:ext cx="8139113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0" name="Лист" r:id="rId4" imgW="9267837" imgH="4667150" progId="Excel.Sheet.8">
                  <p:embed/>
                </p:oleObj>
              </mc:Choice>
              <mc:Fallback>
                <p:oleObj name="Лист" r:id="rId4" imgW="9267837" imgH="4667150" progId="Excel.Sheet.8">
                  <p:embed/>
                  <p:pic>
                    <p:nvPicPr>
                      <p:cNvPr id="0" name="Picture 2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1944688"/>
                        <a:ext cx="8139113" cy="4098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4638"/>
            <a:ext cx="84963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бюджетных ассигнований на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по разделу 14 «Межбюджетные трансферты»</a:t>
            </a:r>
          </a:p>
        </p:txBody>
      </p:sp>
      <p:pic>
        <p:nvPicPr>
          <p:cNvPr id="45198" name="Picture 1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18" y="4267200"/>
            <a:ext cx="2632364" cy="169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976582" y="0"/>
            <a:ext cx="9725890" cy="1182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районного бюджета на 2019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</a:p>
        </p:txBody>
      </p:sp>
      <p:graphicFrame>
        <p:nvGraphicFramePr>
          <p:cNvPr id="5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903246"/>
              </p:ext>
            </p:extLst>
          </p:nvPr>
        </p:nvGraphicFramePr>
        <p:xfrm>
          <a:off x="3805238" y="2309813"/>
          <a:ext cx="7788275" cy="437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9" name="Лист" r:id="rId4" imgW="9248667" imgH="5010306" progId="Excel.Sheet.8">
                  <p:embed/>
                </p:oleObj>
              </mc:Choice>
              <mc:Fallback>
                <p:oleObj name="Лист" r:id="rId4" imgW="9248667" imgH="5010306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309813"/>
                        <a:ext cx="7788275" cy="4379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7309" y="1080656"/>
            <a:ext cx="4017461" cy="15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11" name="Picture 59" descr="Balanced Budget 3d words on a gold scale weighing costs against revenues in accounting or bookkeeping Фото со стока - 321444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55" y="711200"/>
            <a:ext cx="310341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29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394964"/>
              </p:ext>
            </p:extLst>
          </p:nvPr>
        </p:nvGraphicFramePr>
        <p:xfrm>
          <a:off x="3987800" y="110805"/>
          <a:ext cx="7483763" cy="6086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543"/>
                <a:gridCol w="2685336"/>
                <a:gridCol w="2100706"/>
                <a:gridCol w="401314"/>
                <a:gridCol w="431040"/>
                <a:gridCol w="743173"/>
                <a:gridCol w="304702"/>
                <a:gridCol w="549949"/>
              </a:tblGrid>
              <a:tr h="99855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    Перечень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417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855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                    муниципальных программ, подлежащих финансированию из бюджета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417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855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               муниципального образования Куйтунский район на 2019 год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417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855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Бюджетная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сумма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Наименование программы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Распорядитель средств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классификация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№п/п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ГРБС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РзПр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ЦСР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ВР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тыс.руб.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1.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Профилактика правонарушений на территории муниципаль-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Администрация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ного образования Куйтунский район на 2016-2020 годы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0314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70 8 00 20020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35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Поддержка  малого бизнеса на 2019-2024 г.г.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Администрация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0412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70  8 00 20300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800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1000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3.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Реформирование жилищно-коммунального хозяйства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КУМИ Администрации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0502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70 8 00 20070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860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муниципального образования Куйтунский район на период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 2016- 2020г.г.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Управление образования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70 8 00 20070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1545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Администрация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4.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Молодежь Куйтунского района на 2018-2020г.г.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70 8 00 20110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510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5.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Повышение безопасности дорожного движения  в муници-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Администрация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пальном образовании Куйтунский район на 2016-2020г.г.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70 8 00 20130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48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6.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Развитие физкультуры и спорта в муниципальном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Администрация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1101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70 8 00 20150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514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образовании Куйтунский район на  2018-2020 г.г.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"Образование" на 2019-2023 годы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Управление образования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70 8 00 20220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100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70 8 00 20220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2450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70 8 00 20220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10597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1953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8.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Профилактика наркомании и социально-негативных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Администрация муниципального 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70 8 00 20310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36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явлений на территории муниципального образования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Управление образования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Куйтунский район на 2017-2019 г.г.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70 8 00 20310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 Улучшение условий и охраны труда в муниципальном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Администрация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образовании Куйтунский район на 2017-2020 годы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0113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70 8 00 20360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88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10.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Устойчивое развитие муниципального образования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Администрация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70 8 00 20420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400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3093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 Куйтунский район на 2014-2017г.г.и на период до 2020 г.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effectLst/>
                        </a:rPr>
                        <a:t>70 8 00 S2790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400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20200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11.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Развитие градостроительной деятельности и управление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земельными ресурсами на территории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Администрация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 на 2019-2022 годы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0412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70 8 00 20640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283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Администрация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12.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Охрана окружающей среды на 2019-2022 годы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0503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70 8 00 20650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954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70 8 00 20660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100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9113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70 8 00 20660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556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13.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Развитие культуры муниципального образования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Администрация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0703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70 8 00 20660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800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Куйтунский район на 2019-2021 годы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0801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70 8 00 20660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100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12175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0801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70 8 00 20660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3507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0801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70 8 00 20660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800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19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КУМИ Администрации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14.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Привлечение и закрепление врачебных кадров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0501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70 8 00 20080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400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1500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в муниципальном образовании Куйтунский район на 2019-2023гг.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Администрация муниципального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1003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70 8 00 20080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300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</a:rPr>
                        <a:t>200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образования Куйтунский район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  <a:tr h="99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Итого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 dirty="0">
                          <a:effectLst/>
                        </a:rPr>
                        <a:t>69511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176" marR="4176" marT="417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5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28118"/>
              </p:ext>
            </p:extLst>
          </p:nvPr>
        </p:nvGraphicFramePr>
        <p:xfrm>
          <a:off x="3900486" y="73882"/>
          <a:ext cx="7801987" cy="6424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876"/>
                <a:gridCol w="2731831"/>
                <a:gridCol w="2012927"/>
                <a:gridCol w="408639"/>
                <a:gridCol w="438908"/>
                <a:gridCol w="756739"/>
                <a:gridCol w="310264"/>
                <a:gridCol w="416209"/>
                <a:gridCol w="403594"/>
              </a:tblGrid>
              <a:tr h="15702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Перечень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11344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муниципальных программ, подлежащих финансированию из бюджета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11344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муниципального образования Куйтунский район на плановый период 2020 и 2021 годов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Бюджетная</a:t>
                      </a:r>
                      <a:endParaRPr lang="ru-RU" sz="700" b="1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сумма (тыс.руб.)</a:t>
                      </a:r>
                      <a:endParaRPr lang="ru-RU" sz="700" b="1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№п/п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Наименование программы</a:t>
                      </a:r>
                      <a:endParaRPr lang="ru-RU" sz="700" b="1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Распорядитель средств</a:t>
                      </a:r>
                      <a:endParaRPr lang="ru-RU" sz="700" b="1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классификация</a:t>
                      </a:r>
                      <a:endParaRPr lang="ru-RU" sz="700" b="1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ГРБС</a:t>
                      </a:r>
                      <a:endParaRPr lang="ru-RU" sz="700" b="1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РзПр</a:t>
                      </a:r>
                      <a:endParaRPr lang="ru-RU" sz="700" b="1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ЦСР</a:t>
                      </a:r>
                      <a:endParaRPr lang="ru-RU" sz="700" b="1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ВР</a:t>
                      </a:r>
                      <a:endParaRPr lang="ru-RU" sz="700" b="1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2020год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2021 год</a:t>
                      </a:r>
                      <a:endParaRPr lang="ru-RU" sz="700" b="1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178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 Профилактика правонарушений </a:t>
                      </a:r>
                      <a:r>
                        <a:rPr lang="ru-RU" sz="700" b="1" u="none" strike="noStrike" dirty="0">
                          <a:effectLst/>
                        </a:rPr>
                        <a:t>на</a:t>
                      </a:r>
                      <a:r>
                        <a:rPr lang="ru-RU" sz="700" u="none" strike="noStrike" dirty="0">
                          <a:effectLst/>
                        </a:rPr>
                        <a:t> территории </a:t>
                      </a:r>
                      <a:r>
                        <a:rPr lang="ru-RU" sz="700" u="none" strike="noStrike" dirty="0" err="1">
                          <a:effectLst/>
                        </a:rPr>
                        <a:t>муниципаль</a:t>
                      </a:r>
                      <a:r>
                        <a:rPr lang="ru-RU" sz="700" u="none" strike="noStrike" dirty="0">
                          <a:effectLst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Администрация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ного образования Куйтунский район на 2016-2020 годы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0314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70 8 00 20020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Поддержка  малого бизнеса на 2019-2024 г.г.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Администрация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0412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70  8 00 20300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800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1500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1500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Реформирование жилищно-коммунального хозяйства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КУМИ Администрации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178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муниципального образования Куйтунский район на период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0502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70 8 00 20070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1700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 2016- 2020г.г.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Управление образования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0709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70 8 00 20070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2204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Администрация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Молодежь Куйтунского района на 2018-2020г.г.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0707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70 8 00 20110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530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540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178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Повышение безопасности дорожного движения  в муници-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Администрация</a:t>
                      </a:r>
                      <a:r>
                        <a:rPr lang="ru-RU" sz="700" u="none" strike="noStrike" dirty="0">
                          <a:effectLst/>
                        </a:rPr>
                        <a:t> муниципального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5.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пальном образованииКуйтунский район на 2016-2020г.г.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0707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70 8 00 20130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1113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6.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 Улучшение условий и охраны труда в муниципальном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Администрация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образовании Куйтунский район на 2017-2020 годы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0113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70 8 00 20360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88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Управление образования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0709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70 8 00 20220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72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"Образование"на 2019-2023 годы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0709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70 8 00 20220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2400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750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72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0709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70 8 00 20220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9201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11023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108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72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72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8.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Устойчивое развитие муниципального образования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Управление образования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0701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70 8 00 20420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31531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72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 Куйтунский район на 2014-2017г.г.и на период до 2020 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Развитие физкультуры и спорта в муниципальном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Администрация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1101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70 8 00 20150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538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562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образовании Куйтунский район на  2018-2020 г.г.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723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Развитие градостроительной деятельности и управление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10.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земельными ресурсами на территории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Администрация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11344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 на 2019-2022 годы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0412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70 8 00 20640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152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0703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70 8 00 20660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10189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12057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0703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70 8 00 20660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233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214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11.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Развитие культуры муниципального образования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Администрация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0801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70 8 00 20660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13585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16081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Куйтунский район на 2019-2021 годы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0801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70 8 00 20660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1903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1946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КУМИ Администрации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12.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Привлечение и закрепление врачебных кадров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0501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70 8 00 20080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1500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1500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17826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в муниципальном образовании Куйтунский район на 2019-2023гг.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Администрация муниципального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1003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70 8 00 20080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400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400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образования Куйтунский район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  <a:tr h="9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Итого</a:t>
                      </a:r>
                      <a:endParaRPr lang="ru-RU" sz="700" b="1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77930</a:t>
                      </a:r>
                      <a:endParaRPr lang="ru-RU" sz="700" b="1" i="0" u="none" strike="noStrike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46925</a:t>
                      </a:r>
                      <a:endParaRPr lang="ru-RU" sz="700" b="1" i="0" u="none" strike="noStrike" dirty="0">
                        <a:effectLst/>
                        <a:latin typeface="Arial Cyr"/>
                      </a:endParaRPr>
                    </a:p>
                  </a:txBody>
                  <a:tcPr marL="4249" marR="4249" marT="424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0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25092" y="1314153"/>
            <a:ext cx="739715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СПАСИБО </a:t>
            </a:r>
            <a:r>
              <a:rPr lang="ru-RU"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ЗА </a:t>
            </a:r>
            <a:r>
              <a:rPr lang="ru-RU" sz="66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ВНИМАНИЕ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883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t="26305"/>
          <a:stretch/>
        </p:blipFill>
        <p:spPr>
          <a:xfrm>
            <a:off x="0" y="-159327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4605" name="Rectangle 2"/>
          <p:cNvSpPr>
            <a:spLocks noChangeArrowheads="1"/>
          </p:cNvSpPr>
          <p:nvPr/>
        </p:nvSpPr>
        <p:spPr bwMode="auto">
          <a:xfrm>
            <a:off x="1919288" y="260350"/>
            <a:ext cx="84248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rebuchet MS" pitchFamily="34" charset="0"/>
              </a:rPr>
              <a:t>Укрупненные показатели  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rebuchet MS" pitchFamily="34" charset="0"/>
              </a:rPr>
              <a:t>бюджета</a:t>
            </a:r>
            <a:r>
              <a:rPr lang="en-US" altLang="ru-RU" sz="2800" b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rebuchet MS" pitchFamily="34" charset="0"/>
              </a:rPr>
              <a:t>муниципального образования </a:t>
            </a:r>
            <a:r>
              <a:rPr lang="ru-RU" altLang="ru-RU" sz="2800" b="1" dirty="0" err="1">
                <a:solidFill>
                  <a:srgbClr val="002060"/>
                </a:solidFill>
                <a:latin typeface="Trebuchet MS" pitchFamily="34" charset="0"/>
              </a:rPr>
              <a:t>Куйтунский</a:t>
            </a:r>
            <a:r>
              <a:rPr lang="ru-RU" altLang="ru-RU" sz="2800" b="1" dirty="0">
                <a:solidFill>
                  <a:srgbClr val="002060"/>
                </a:solidFill>
                <a:latin typeface="Trebuchet MS" pitchFamily="34" charset="0"/>
              </a:rPr>
              <a:t> район на </a:t>
            </a:r>
            <a:r>
              <a:rPr lang="ru-RU" altLang="ru-RU" sz="2800" b="1" dirty="0" smtClean="0">
                <a:solidFill>
                  <a:srgbClr val="002060"/>
                </a:solidFill>
                <a:latin typeface="Trebuchet MS" pitchFamily="34" charset="0"/>
              </a:rPr>
              <a:t>201</a:t>
            </a:r>
            <a:r>
              <a:rPr lang="ru-RU" altLang="ru-RU" sz="2800" b="1" dirty="0">
                <a:solidFill>
                  <a:srgbClr val="002060"/>
                </a:solidFill>
              </a:rPr>
              <a:t>9</a:t>
            </a:r>
            <a:r>
              <a:rPr lang="ru-RU" altLang="ru-RU" sz="2800" b="1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rebuchet MS" pitchFamily="34" charset="0"/>
              </a:rPr>
              <a:t>год, тыс. руб.</a:t>
            </a:r>
          </a:p>
        </p:txBody>
      </p:sp>
      <p:graphicFrame>
        <p:nvGraphicFramePr>
          <p:cNvPr id="2460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462011"/>
              </p:ext>
            </p:extLst>
          </p:nvPr>
        </p:nvGraphicFramePr>
        <p:xfrm>
          <a:off x="2014538" y="1460500"/>
          <a:ext cx="7356475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" name="Лист" r:id="rId5" imgW="7353156" imgH="3857625" progId="Excel.Sheet.8">
                  <p:embed/>
                </p:oleObj>
              </mc:Choice>
              <mc:Fallback>
                <p:oleObj name="Лист" r:id="rId5" imgW="7353156" imgH="3857625" progId="Excel.Sheet.8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1460500"/>
                        <a:ext cx="7356475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AutoShape 4"/>
          <p:cNvSpPr>
            <a:spLocks/>
          </p:cNvSpPr>
          <p:nvPr/>
        </p:nvSpPr>
        <p:spPr bwMode="auto">
          <a:xfrm>
            <a:off x="5357092" y="1828800"/>
            <a:ext cx="261504" cy="2752435"/>
          </a:xfrm>
          <a:prstGeom prst="rightBrace">
            <a:avLst>
              <a:gd name="adj1" fmla="val 60716"/>
              <a:gd name="adj2" fmla="val 469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607" name="Rectangle 5"/>
          <p:cNvSpPr>
            <a:spLocks noChangeArrowheads="1"/>
          </p:cNvSpPr>
          <p:nvPr/>
        </p:nvSpPr>
        <p:spPr bwMode="auto">
          <a:xfrm>
            <a:off x="5618596" y="2992582"/>
            <a:ext cx="772968" cy="2770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 smtClean="0"/>
              <a:t>1335494</a:t>
            </a:r>
            <a:endParaRPr lang="ru-RU" altLang="ru-RU" sz="1200" b="1" dirty="0"/>
          </a:p>
        </p:txBody>
      </p:sp>
      <p:pic>
        <p:nvPicPr>
          <p:cNvPr id="24717" name="Picture 1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27" y="1633538"/>
            <a:ext cx="3165128" cy="302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прогноза доходов </a:t>
            </a:r>
            <a:b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на 2019 г. с оценкой 2018 г.</a:t>
            </a:r>
          </a:p>
        </p:txBody>
      </p:sp>
      <p:graphicFrame>
        <p:nvGraphicFramePr>
          <p:cNvPr id="26649" name="Object 2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48736935"/>
              </p:ext>
            </p:extLst>
          </p:nvPr>
        </p:nvGraphicFramePr>
        <p:xfrm>
          <a:off x="2293504" y="1237529"/>
          <a:ext cx="8139113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6" name="Лист" r:id="rId5" imgW="7886844" imgH="4753131" progId="Excel.Sheet.8">
                  <p:embed/>
                </p:oleObj>
              </mc:Choice>
              <mc:Fallback>
                <p:oleObj name="Лист" r:id="rId5" imgW="7886844" imgH="4753131" progId="Excel.Sheet.8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504" y="1237529"/>
                        <a:ext cx="8139113" cy="4905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4"/>
          <p:cNvSpPr>
            <a:spLocks noChangeArrowheads="1"/>
          </p:cNvSpPr>
          <p:nvPr/>
        </p:nvSpPr>
        <p:spPr bwMode="auto">
          <a:xfrm>
            <a:off x="3768437" y="3933825"/>
            <a:ext cx="701964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srgbClr val="3B3B3B"/>
                </a:solidFill>
                <a:latin typeface="Times New Roman" pitchFamily="18" charset="0"/>
              </a:rPr>
              <a:t>+</a:t>
            </a:r>
            <a:r>
              <a:rPr lang="ru-RU" altLang="ru-RU" sz="1200" b="1" dirty="0" smtClean="0">
                <a:solidFill>
                  <a:srgbClr val="3B3B3B"/>
                </a:solidFill>
              </a:rPr>
              <a:t>4749</a:t>
            </a:r>
            <a:endParaRPr lang="ru-RU" altLang="ru-RU" sz="1200" b="1" dirty="0">
              <a:solidFill>
                <a:srgbClr val="3B3B3B"/>
              </a:solidFill>
            </a:endParaRPr>
          </a:p>
        </p:txBody>
      </p:sp>
      <p:sp>
        <p:nvSpPr>
          <p:cNvPr id="26653" name="Rectangle 5"/>
          <p:cNvSpPr>
            <a:spLocks noChangeArrowheads="1"/>
          </p:cNvSpPr>
          <p:nvPr/>
        </p:nvSpPr>
        <p:spPr bwMode="auto">
          <a:xfrm>
            <a:off x="5448300" y="4041775"/>
            <a:ext cx="576263" cy="2159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srgbClr val="FF0000"/>
                </a:solidFill>
              </a:rPr>
              <a:t>-</a:t>
            </a:r>
            <a:r>
              <a:rPr lang="ru-RU" altLang="ru-RU" sz="1200" b="1" dirty="0">
                <a:solidFill>
                  <a:srgbClr val="FF0000"/>
                </a:solidFill>
              </a:rPr>
              <a:t>7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12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  <p:sp>
        <p:nvSpPr>
          <p:cNvPr id="26654" name="Rectangle 6"/>
          <p:cNvSpPr>
            <a:spLocks noChangeArrowheads="1"/>
          </p:cNvSpPr>
          <p:nvPr/>
        </p:nvSpPr>
        <p:spPr bwMode="auto">
          <a:xfrm>
            <a:off x="9120188" y="4365626"/>
            <a:ext cx="5762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srgbClr val="FF0000"/>
                </a:solidFill>
              </a:rPr>
              <a:t>-5570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  <p:sp>
        <p:nvSpPr>
          <p:cNvPr id="26655" name="Rectangle 7"/>
          <p:cNvSpPr>
            <a:spLocks noChangeArrowheads="1"/>
          </p:cNvSpPr>
          <p:nvPr/>
        </p:nvSpPr>
        <p:spPr bwMode="auto">
          <a:xfrm>
            <a:off x="3315855" y="1700213"/>
            <a:ext cx="3500581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dirty="0">
                <a:solidFill>
                  <a:srgbClr val="FF0000"/>
                </a:solidFill>
              </a:rPr>
              <a:t>Оценка </a:t>
            </a:r>
            <a:r>
              <a:rPr lang="en-US" altLang="ru-RU" sz="1200" dirty="0">
                <a:solidFill>
                  <a:srgbClr val="FF0000"/>
                </a:solidFill>
              </a:rPr>
              <a:t> </a:t>
            </a:r>
            <a:r>
              <a:rPr lang="ru-RU" altLang="ru-RU" sz="1200" dirty="0" smtClean="0">
                <a:solidFill>
                  <a:srgbClr val="FF0000"/>
                </a:solidFill>
              </a:rPr>
              <a:t>2018 </a:t>
            </a:r>
            <a:r>
              <a:rPr lang="ru-RU" altLang="ru-RU" sz="1200" dirty="0">
                <a:solidFill>
                  <a:srgbClr val="FF0000"/>
                </a:solidFill>
              </a:rPr>
              <a:t>г.                  1 </a:t>
            </a:r>
            <a:r>
              <a:rPr lang="ru-RU" altLang="ru-RU" sz="1200" dirty="0" smtClean="0">
                <a:solidFill>
                  <a:srgbClr val="FF0000"/>
                </a:solidFill>
              </a:rPr>
              <a:t>338 712  </a:t>
            </a:r>
            <a:r>
              <a:rPr lang="ru-RU" altLang="ru-RU" sz="1200" dirty="0" err="1">
                <a:solidFill>
                  <a:srgbClr val="FF0000"/>
                </a:solidFill>
              </a:rPr>
              <a:t>тыс.руб</a:t>
            </a:r>
            <a:r>
              <a:rPr lang="ru-RU" altLang="ru-RU" sz="1200" dirty="0">
                <a:solidFill>
                  <a:srgbClr val="FF0000"/>
                </a:solidFill>
              </a:rPr>
              <a:t>.</a:t>
            </a:r>
          </a:p>
          <a:p>
            <a:r>
              <a:rPr lang="ru-RU" altLang="ru-RU" sz="1200" dirty="0">
                <a:solidFill>
                  <a:srgbClr val="FF0000"/>
                </a:solidFill>
              </a:rPr>
              <a:t>Прогноз на  </a:t>
            </a:r>
            <a:r>
              <a:rPr lang="ru-RU" altLang="ru-RU" sz="1200" dirty="0" smtClean="0">
                <a:solidFill>
                  <a:srgbClr val="FF0000"/>
                </a:solidFill>
              </a:rPr>
              <a:t>2019 </a:t>
            </a:r>
            <a:r>
              <a:rPr lang="ru-RU" altLang="ru-RU" sz="1200" dirty="0">
                <a:solidFill>
                  <a:srgbClr val="FF0000"/>
                </a:solidFill>
              </a:rPr>
              <a:t>г.            1 </a:t>
            </a:r>
            <a:r>
              <a:rPr lang="ru-RU" altLang="ru-RU" sz="1200" dirty="0" smtClean="0">
                <a:solidFill>
                  <a:srgbClr val="FF0000"/>
                </a:solidFill>
              </a:rPr>
              <a:t>335 494 </a:t>
            </a:r>
            <a:r>
              <a:rPr lang="ru-RU" altLang="ru-RU" sz="1200" dirty="0" err="1">
                <a:solidFill>
                  <a:srgbClr val="FF0000"/>
                </a:solidFill>
              </a:rPr>
              <a:t>тыс.руб</a:t>
            </a:r>
            <a:r>
              <a:rPr lang="ru-RU" altLang="ru-RU" sz="1200" dirty="0">
                <a:solidFill>
                  <a:srgbClr val="FF0000"/>
                </a:solidFill>
              </a:rPr>
              <a:t>.</a:t>
            </a:r>
            <a:endParaRPr lang="en-US" altLang="ru-RU" sz="1200" dirty="0">
              <a:solidFill>
                <a:srgbClr val="FF0000"/>
              </a:solidFill>
            </a:endParaRPr>
          </a:p>
        </p:txBody>
      </p:sp>
      <p:sp>
        <p:nvSpPr>
          <p:cNvPr id="26656" name="Rectangle 8"/>
          <p:cNvSpPr>
            <a:spLocks noChangeArrowheads="1"/>
          </p:cNvSpPr>
          <p:nvPr/>
        </p:nvSpPr>
        <p:spPr bwMode="auto">
          <a:xfrm>
            <a:off x="7295568" y="4365625"/>
            <a:ext cx="6492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latin typeface="Times New Roman" pitchFamily="18" charset="0"/>
              </a:rPr>
              <a:t>-1685</a:t>
            </a:r>
            <a:endParaRPr lang="ru-RU" altLang="ru-RU" sz="1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350"/>
            <a:ext cx="8388350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муниципального образования Куйтунский район в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28697" name="Object 2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120159"/>
              </p:ext>
            </p:extLst>
          </p:nvPr>
        </p:nvGraphicFramePr>
        <p:xfrm>
          <a:off x="2027238" y="1217613"/>
          <a:ext cx="8520112" cy="442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3" name="Лист" r:id="rId5" imgW="8534400" imgH="4429168" progId="Excel.Sheet.8">
                  <p:embed/>
                </p:oleObj>
              </mc:Choice>
              <mc:Fallback>
                <p:oleObj name="Лист" r:id="rId5" imgW="8534400" imgH="4429168" progId="Excel.Sheet.8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217613"/>
                        <a:ext cx="8520112" cy="442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91" y="923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943225" y="258763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прогноза доходов муниципального образования Куйтунский район на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 первоначальным бюджетом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5" name="Object 2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18178556"/>
              </p:ext>
            </p:extLst>
          </p:nvPr>
        </p:nvGraphicFramePr>
        <p:xfrm>
          <a:off x="3426691" y="2835275"/>
          <a:ext cx="8282709" cy="343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7" name="Лист" r:id="rId5" imgW="7524918" imgH="2314575" progId="Excel.Sheet.8">
                  <p:embed/>
                </p:oleObj>
              </mc:Choice>
              <mc:Fallback>
                <p:oleObj name="Лист" r:id="rId5" imgW="7524918" imgH="2314575" progId="Excel.Sheet.8">
                  <p:embed/>
                  <p:pic>
                    <p:nvPicPr>
                      <p:cNvPr id="0" name="Picture 2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691" y="2835275"/>
                        <a:ext cx="8282709" cy="3436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78" name="Picture 158" descr="Faily budget concept. Miniature family on coins pile. Macro photo Фото со стока - 4321715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73" y="1440873"/>
            <a:ext cx="3574472" cy="19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188913"/>
            <a:ext cx="90043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</a:t>
            </a:r>
            <a:b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Куйтунский район на 20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altLang="ru-RU" sz="2400" b="1" i="1" dirty="0">
                <a:solidFill>
                  <a:srgbClr val="3F78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dirty="0">
                <a:solidFill>
                  <a:srgbClr val="3F78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i="1" dirty="0">
              <a:solidFill>
                <a:srgbClr val="3F78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769" name="Object 2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77911215"/>
              </p:ext>
            </p:extLst>
          </p:nvPr>
        </p:nvGraphicFramePr>
        <p:xfrm>
          <a:off x="4257964" y="2789960"/>
          <a:ext cx="7099300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4" name="Лист" r:id="rId5" imgW="8429733" imgH="3772028" progId="Excel.Sheet.8">
                  <p:embed/>
                </p:oleObj>
              </mc:Choice>
              <mc:Fallback>
                <p:oleObj name="Лист" r:id="rId5" imgW="8429733" imgH="3772028" progId="Excel.Sheet.8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964" y="2789960"/>
                        <a:ext cx="7099300" cy="317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519738" y="1412875"/>
            <a:ext cx="4392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600" b="1" i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1600" b="1" i="1" dirty="0">
                <a:solidFill>
                  <a:srgbClr val="FF0000"/>
                </a:solidFill>
              </a:rPr>
              <a:t>Доля безвозмездных поступлений составляет </a:t>
            </a:r>
            <a:r>
              <a:rPr lang="ru-RU" altLang="ru-RU" sz="1600" b="1" i="1" dirty="0" smtClean="0">
                <a:solidFill>
                  <a:srgbClr val="FF0000"/>
                </a:solidFill>
              </a:rPr>
              <a:t>90,1%</a:t>
            </a:r>
            <a:endParaRPr lang="ru-RU" altLang="ru-RU" sz="1600" b="1" i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1600" b="1" i="1" dirty="0">
                <a:solidFill>
                  <a:srgbClr val="FF0000"/>
                </a:solidFill>
              </a:rPr>
              <a:t>Доля налоговых и неналоговых доходов </a:t>
            </a:r>
            <a:r>
              <a:rPr lang="ru-RU" altLang="ru-RU" sz="1600" b="1" i="1" dirty="0" smtClean="0">
                <a:solidFill>
                  <a:srgbClr val="FF0000"/>
                </a:solidFill>
              </a:rPr>
              <a:t>9,9%</a:t>
            </a:r>
            <a:endParaRPr lang="ru-RU" altLang="ru-RU" sz="1600" b="1" i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1600" b="1" i="1" u="sng" dirty="0">
                <a:solidFill>
                  <a:srgbClr val="FF0000"/>
                </a:solidFill>
              </a:rPr>
              <a:t>Территория высокодотационная</a:t>
            </a:r>
          </a:p>
        </p:txBody>
      </p:sp>
      <p:pic>
        <p:nvPicPr>
          <p:cNvPr id="31773" name="Picture 11" descr="i?id=86b3f2950b9dba437b644e690e680c89&amp;n=33&amp;h=1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1088" y="1844675"/>
            <a:ext cx="2519362" cy="15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i?id=86b3f2950b9dba437b644e690e680c89&amp;n=33&amp;h=1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3488" y="1997075"/>
            <a:ext cx="25193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86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5418" y="0"/>
            <a:ext cx="8645237" cy="158432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расходы бюджета муниципального образования Куйтунский район по расходам на </a:t>
            </a:r>
            <a:r>
              <a:rPr lang="ru-RU" alt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alt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3818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625821"/>
              </p:ext>
            </p:extLst>
          </p:nvPr>
        </p:nvGraphicFramePr>
        <p:xfrm>
          <a:off x="3602182" y="2549524"/>
          <a:ext cx="8312727" cy="333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8" name="Лист" r:id="rId4" imgW="9534681" imgH="3200485" progId="Excel.Sheet.8">
                  <p:embed/>
                </p:oleObj>
              </mc:Choice>
              <mc:Fallback>
                <p:oleObj name="Лист" r:id="rId4" imgW="9534681" imgH="3200485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182" y="2549524"/>
                        <a:ext cx="8312727" cy="33340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931" name="Picture 1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357745"/>
            <a:ext cx="4322618" cy="19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365" y="0"/>
            <a:ext cx="9938326" cy="6207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Куйтунский район на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гг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087" name="Object 39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3252788"/>
          <a:ext cx="3087688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Диаграмма" r:id="rId4" imgW="8229600" imgH="4524482" progId="MSGraph.Chart.8">
                  <p:embed followColorScheme="full"/>
                </p:oleObj>
              </mc:Choice>
              <mc:Fallback>
                <p:oleObj name="Диаграмма" r:id="rId4" imgW="8229600" imgH="4524482" progId="MSGraph.Chart.8">
                  <p:embed followColorScheme="full"/>
                  <p:pic>
                    <p:nvPicPr>
                      <p:cNvPr id="0" name="Picture 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52788"/>
                        <a:ext cx="3087688" cy="169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7170395"/>
              </p:ext>
            </p:extLst>
          </p:nvPr>
        </p:nvGraphicFramePr>
        <p:xfrm>
          <a:off x="3622675" y="765175"/>
          <a:ext cx="8185150" cy="5570185"/>
        </p:xfrm>
        <a:graphic>
          <a:graphicData uri="http://schemas.openxmlformats.org/drawingml/2006/table">
            <a:tbl>
              <a:tblPr/>
              <a:tblGrid>
                <a:gridCol w="3094038"/>
                <a:gridCol w="1720850"/>
                <a:gridCol w="1651000"/>
                <a:gridCol w="1719262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Наименование показателя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2019 год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2020 год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2021 год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66319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48502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61932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9379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8971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8746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4827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3233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1533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1079092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698818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683488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 и средства массовой информации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15701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15488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18027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46023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46222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46222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514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538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562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118591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117814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118703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1340494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939633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939225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1" descr="i?id=86b3f2950b9dba437b644e690e680c89&amp;n=33&amp;h=1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8509" y="775855"/>
            <a:ext cx="2189018" cy="13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2644</TotalTime>
  <Words>1409</Words>
  <Application>Microsoft Office PowerPoint</Application>
  <PresentationFormat>Произвольный</PresentationFormat>
  <Paragraphs>972</Paragraphs>
  <Slides>24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 Office</vt:lpstr>
      <vt:lpstr>Document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Сравнение прогноза доходов  бюджета муниципального образования Куйтунский район на 2019 г. с оценкой 2018 г.</vt:lpstr>
      <vt:lpstr>Структура налоговых и неналоговых доходов бюджета муниципального образования Куйтунский район в 2019 году</vt:lpstr>
      <vt:lpstr>Сравнение прогноза доходов муниципального образования Куйтунский район на 2019 год с первоначальным бюджетом 2018 года </vt:lpstr>
      <vt:lpstr>Структура доходов  бюджета муниципального образования Куйтунский район на 2019 г. </vt:lpstr>
      <vt:lpstr>Планируемые расходы бюджета муниципального образования Куйтунский район по расходам на 2019 год и плановый период 2020-2021 г.г.</vt:lpstr>
      <vt:lpstr>Расходы бюджета муниципального образования Куйтунский район на 2019 год и плановый период 2020-2021 гг.</vt:lpstr>
      <vt:lpstr>Расходы бюджета муниципального образования Куйтунский район по разделам классификации расходов бюджетов Российской Федерации на 2019 год</vt:lpstr>
      <vt:lpstr>Планирование бюджетных ассигнований на 2019 год и плановый период 2020-2021 гг. по разделу 01 «Общегосударственные вопросы»</vt:lpstr>
      <vt:lpstr>Планирование  бюджетных ассигнований на 2019 год и плановый период 2020-2021 гг. по разделу 03 «Национальная безопасность и правоохранительная деятельность»</vt:lpstr>
      <vt:lpstr>Планирование  бюджетных ассигнований на 2019 год и плановый период 2020-2021 г.г. по разделу 04 «Национальная экономика»</vt:lpstr>
      <vt:lpstr>Планирование бюджетных ассигнований за 2019год и плановый период 2020-2021 гг. по разделу 05 «Жилищно-коммунальное хозяйство»</vt:lpstr>
      <vt:lpstr>Планирование бюджетных ассигнований на 2019 год и плановый период 2020-2021 гг. по разделу 07 «Образование»</vt:lpstr>
      <vt:lpstr>Планирование бюджетных ассигнований на 2019 год и плановый период 2020-2021 гг. по разделу 08 «Культура и кинематография»</vt:lpstr>
      <vt:lpstr>Планирование бюджетных ассигнований на 2019 год и на плановый период 2020-2021 гг. по разделу 10 «Социальная политика»</vt:lpstr>
      <vt:lpstr>Планирование бюджетных ассигнований на 2019 год и на плановый период 2020-2021 гг. по разделу 11 «Физическая культура и спорт»</vt:lpstr>
      <vt:lpstr>Планирование бюджетных ассигнований на 2019 год и на плановый период 2020-2021 гг. по разделу 13 «Обслуживание муниципального долга»</vt:lpstr>
      <vt:lpstr>Планирование бюджетных ассигнований на 2019 год и на плановый период 2020-2021 гг. по разделу 14 «Межбюджетные трансферты»</vt:lpstr>
      <vt:lpstr>Дефицит районного бюджета на 2019 год и на плановый период 2020-2021 гг.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Лукомская</dc:creator>
  <cp:lastModifiedBy>Пользователь Windows</cp:lastModifiedBy>
  <cp:revision>230</cp:revision>
  <cp:lastPrinted>2018-12-18T06:07:48Z</cp:lastPrinted>
  <dcterms:created xsi:type="dcterms:W3CDTF">2017-12-05T07:35:54Z</dcterms:created>
  <dcterms:modified xsi:type="dcterms:W3CDTF">2018-12-19T02:34:24Z</dcterms:modified>
</cp:coreProperties>
</file>